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73" r:id="rId5"/>
    <p:sldId id="261" r:id="rId6"/>
    <p:sldId id="262" r:id="rId7"/>
    <p:sldId id="263" r:id="rId8"/>
    <p:sldId id="297" r:id="rId9"/>
    <p:sldId id="264" r:id="rId10"/>
    <p:sldId id="265" r:id="rId11"/>
    <p:sldId id="266" r:id="rId12"/>
    <p:sldId id="267" r:id="rId13"/>
    <p:sldId id="269" r:id="rId14"/>
    <p:sldId id="298" r:id="rId15"/>
  </p:sldIdLst>
  <p:sldSz cx="9144000" cy="6858000" type="screen4x3"/>
  <p:notesSz cx="6815138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65B"/>
    <a:srgbClr val="CC0000"/>
    <a:srgbClr val="008000"/>
    <a:srgbClr val="FF9900"/>
    <a:srgbClr val="552579"/>
    <a:srgbClr val="FFFF66"/>
    <a:srgbClr val="FF5757"/>
    <a:srgbClr val="3E1B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255" autoAdjust="0"/>
  </p:normalViewPr>
  <p:slideViewPr>
    <p:cSldViewPr>
      <p:cViewPr>
        <p:scale>
          <a:sx n="70" d="100"/>
          <a:sy n="70" d="100"/>
        </p:scale>
        <p:origin x="-13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30FB0C-85AC-4526-A4A6-8FE7EE8A0BC9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F50B4A-2681-4981-B413-1D6A29EA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F07956-B78E-41A0-A036-FF2D05EE2C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CF9E-45E4-4A8B-A741-C5A87068969C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B1C2-970D-4628-8C82-6AAEC5DCA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D621-FDB4-4702-814C-2FBDBE3F27D7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0004-7F2F-489D-BD50-922CD31FD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1164-3146-4158-B92D-44295E1BBA52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98B8-C2E8-4D17-986B-5B7C3F04D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C76F-5B56-40D5-B400-0580620C8C6C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4EA3-AC23-4769-BC01-23E7A1CC5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4BC7-0405-4DC7-A86D-F46EE1E79C0B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EBFF-27EE-4B5F-BAA3-34816A675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883E-D005-4158-B247-114F6EB5BBBF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51A7-CB94-40DB-8023-6B7EAEBC1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6489-532A-463E-B051-7D9499C72B82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3218-7449-406B-A8F2-A556550D6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2ABC-6676-4CF5-AA3A-A09D5ABD45B9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B03F-6366-4D11-ACC2-1F42E105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6B7D-6E63-471D-893F-B4637250DD8A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7B4C-3FAC-41A2-A976-F45B43E81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D686-517B-40A8-A478-A41181267F8C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1BDB-54C0-4901-9BA8-101BA84A7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A06F-23A5-4B7E-A3A8-866CD9D73A60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5A42-282F-46C7-8A4B-FBB3365F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9EC56-3570-4C7C-BC6E-5E339887A1DB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769FA4-3121-4962-B21B-205E28D5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571480"/>
            <a:ext cx="466185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 ДОРОГЕ 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УНИВЕРСИАДЕ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15250" y="4214813"/>
            <a:ext cx="642938" cy="6429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15250" y="5000625"/>
            <a:ext cx="642938" cy="6429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50" y="5786438"/>
            <a:ext cx="642938" cy="6429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142875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ГАО УДПО «ИНСТИТУТ РАЗВИТИЯ ОБРАЗОВАНИЯ РЕСПУБЛИКИ ТАТАРСТАН»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00"/>
                            </p:stCondLst>
                            <p:childTnLst>
                              <p:par>
                                <p:cTn id="3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2492375"/>
            <a:ext cx="6602412" cy="2000250"/>
          </a:xfrm>
          <a:solidFill>
            <a:srgbClr val="FFFF00">
              <a:alpha val="63136"/>
            </a:srgb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2. Работа с воспитанниками: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Создать  условия  для формирования  у воспитанников  устойчивых навыков  безопасного поведения  на  дороге.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215063" y="4856163"/>
            <a:ext cx="2500312" cy="157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Создать предметно-развивающую среду.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5288" y="371475"/>
            <a:ext cx="2592387" cy="157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Пополнить кабинет ПДД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интерактивным оборудованием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563938" y="188913"/>
            <a:ext cx="5319712" cy="1943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Организовывать исследовательскую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деятельность для формирования 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навыков адекватного  поведения воспитанников 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различных  жизненных ситуациях 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улице, на дороге. 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28625" y="4570413"/>
            <a:ext cx="4872038" cy="1943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Формировать навыки адекватного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поведения  воспитанников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дороге, в общественном и личном 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транспорте на кружковых занятиях,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занятиях по ОБЖ, в различные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отрезки времени.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215063" cy="2357438"/>
          </a:xfrm>
          <a:solidFill>
            <a:srgbClr val="00B050">
              <a:alpha val="34117"/>
            </a:srgb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3. Работа с родителями: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Разнообразить формы работы с родителями, повышающие их личную ответственность за безопасность своих детей.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286375" y="98425"/>
            <a:ext cx="3714750" cy="157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Пропаганда проекта через создание сайта  и подготовку видеосюжетов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14313" y="212725"/>
            <a:ext cx="4714875" cy="157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Включить  в  разработку индивидуальных маршрутов движения к объектам Универсиады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286000" y="5210175"/>
            <a:ext cx="5929313" cy="12096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Организовать проведение совместных мероприятий по профилактике детского дорожно-транспортного травматизма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43250"/>
            <a:ext cx="2571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324600" y="48768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5.Развивающее 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1752600"/>
            <a:ext cx="335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1.Профилактическое</a:t>
            </a: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2000250" y="2428875"/>
            <a:ext cx="230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2.Социальное</a:t>
            </a: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2971800" y="3276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3.Образовательное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4572000" y="40386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4.Воспитательное</a:t>
            </a:r>
          </a:p>
        </p:txBody>
      </p:sp>
      <p:sp>
        <p:nvSpPr>
          <p:cNvPr id="60424" name="Line 11"/>
          <p:cNvSpPr>
            <a:spLocks noChangeShapeType="1"/>
          </p:cNvSpPr>
          <p:nvPr/>
        </p:nvSpPr>
        <p:spPr bwMode="auto">
          <a:xfrm>
            <a:off x="1905000" y="106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5" name="Line 12"/>
          <p:cNvSpPr>
            <a:spLocks noChangeShapeType="1"/>
          </p:cNvSpPr>
          <p:nvPr/>
        </p:nvSpPr>
        <p:spPr bwMode="auto">
          <a:xfrm>
            <a:off x="3429000" y="106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Line 13"/>
          <p:cNvSpPr>
            <a:spLocks noChangeShapeType="1"/>
          </p:cNvSpPr>
          <p:nvPr/>
        </p:nvSpPr>
        <p:spPr bwMode="auto">
          <a:xfrm>
            <a:off x="4724400" y="1066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7" name="Line 14"/>
          <p:cNvSpPr>
            <a:spLocks noChangeShapeType="1"/>
          </p:cNvSpPr>
          <p:nvPr/>
        </p:nvSpPr>
        <p:spPr bwMode="auto">
          <a:xfrm>
            <a:off x="6400800" y="1066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8" name="Line 15"/>
          <p:cNvSpPr>
            <a:spLocks noChangeShapeType="1"/>
          </p:cNvSpPr>
          <p:nvPr/>
        </p:nvSpPr>
        <p:spPr bwMode="auto">
          <a:xfrm>
            <a:off x="7924800" y="1066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4587" y="500042"/>
            <a:ext cx="85094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Основные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направления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работы 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 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проекту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2" grpId="0"/>
      <p:bldP spid="60423" grpId="0"/>
      <p:bldP spid="60424" grpId="0" animBg="1"/>
      <p:bldP spid="60425" grpId="0" animBg="1"/>
      <p:bldP spid="60426" grpId="0" animBg="1"/>
      <p:bldP spid="60427" grpId="0" animBg="1"/>
      <p:bldP spid="604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Users\Asidorova\Рабочий стол\c92ed59388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2146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100_1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57250"/>
            <a:ext cx="22923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Фото0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071688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AA99428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500188"/>
            <a:ext cx="21431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357563"/>
            <a:ext cx="15128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Фото00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2714625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DSC007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63" y="4857750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8B2B3BC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8" y="3643313"/>
            <a:ext cx="27051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ФОРМЫ РАБОТЫ С ВОСПИТАННИКАМИ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3325" name="Picture 13" descr="AA421DF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4500563"/>
            <a:ext cx="24622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Asidorova\Рабочий стол\EUCADRTQDNCAZHHQS9CAGEW20BCAHMR5OHCARXOKYICA3SW1V9CAYQVDHKCAJ9V4ELCA6HSR7RCAGFUL9YCA0N11J1CASDF7TACARGEMBJCAN6NQ6QCAEVREXYCAGMCFGECA225K6TCAG6HBB7CAG4RLIV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6125" y="2143125"/>
            <a:ext cx="16478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Users\Asidorova\Рабочий стол\6SCAW6DA18CA37VWDSCAQ3HZ5WCA82C0MMCAJVV5J5CA48VSRFCA3G9RDDCA83IP8YCAJ94LLCCAI3QBMXCAD2L09NCA9M1EEBCA7MLYLNCANHDEUCCAFXM1CQCAEC40PSCA8MIJ22CACAXDUZCA3U1MFB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" y="928688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Users\Asidorova\Рабочий стол\D6CAUW4HIDCAPGQGVZCAFCKG9ZCACM3LGLCAU69OGECAJUO87LCAD814U7CAONJPNFCAXHQSVWCAIWD0A6CAEZF6OPCA6D1JOOCAITX05GCA4X3JMYCA2LTPACCABLE24SCAV29ZT6CAKXMAEVCATR18P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8938" y="1071563"/>
            <a:ext cx="1706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Users\Asidorova\Рабочий стол\PXCAGFYNMECAB5YP99CAEAZHYZCA1A2CDVCAT537XLCA6WSW29CA080XFWCAH7IS95CAKXH932CA0BD7WQCABIOR60CA0V0CR2CA6QR19XCAPQKOZBCASFI0OWCAIRYTXZCAGL0LYNCAD0PMZGCAIGBNEC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50" y="4286250"/>
            <a:ext cx="1801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Users\Asidorova\Рабочий стол\NOCAI3V51ECAL8G7JECA1DHW48CA3X72IQCATMKLHMCARA648ACAZEZ8ZKCA26SSLDCAIQJ5J9CAZK5N3ECARER605CAET9ZDOCAVNWTLRCAPPIXK2CAFR9JA7CA74UP54CAR4WHWLCAHX5LE9CANBBBBS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71625" y="2071688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:\Users\Asidorova\Рабочий стол\detsad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813" y="4572000"/>
            <a:ext cx="21351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:\Users\Asidorova\Рабочий стол\USCA6INBMPCA6119S1CA5Z73X9CAJTV83WCAYU4S7KCAZ2S5HFCA4C0SXKCAM673IDCA3J2986CAZ1VHPNCANWVAGHCAVIVBYQCAOML52QCA8RLTQHCATN56IZCAIHEK0LCAU9UN2TCAQF5MJLCA6N150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00688" y="542925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Users\Asidorova\Рабочий стол\QSCA5MUMAQCA1TAK36CADSMSP3CARF1GD6CA5WPFXXCAACJKBWCAKS2GU3CAVEK112CANVA26QCAAVJVIDCAN8MOLOCAZQI95HCAFRYAQ2CALO82OMCASG0PP2CA512BH7CA6NW0B7CAW58HQ2CA122J9P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4313" y="2357438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Users\Asidorova\Рабочий стол\T2CAKEAMLECADWVH93CATZ0GWYCASM68GECARQQ2WSCAZ64J0UCAO744SSCA0TTZIBCAKK2GGDCATGN327CAFRHZ9DCALCHCS5CAXHJEA3CAUP069MCAM2VX9ECAS2S8SRCAZA3M80CANLLF2NCALDZBCK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71750" y="5572125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71670" y="1071546"/>
            <a:ext cx="6596485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внимание!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28813" y="1643063"/>
            <a:ext cx="68580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300" b="1">
                <a:latin typeface="Calibri" pitchFamily="34" charset="0"/>
              </a:rPr>
              <a:t>Мы надеемся,  что нашей творческой группе удалось заинтересовать вас  проблематикой выбора</a:t>
            </a:r>
          </a:p>
          <a:p>
            <a:pPr algn="ctr"/>
            <a:r>
              <a:rPr lang="ru-RU" sz="3300" b="1">
                <a:latin typeface="Calibri" pitchFamily="34" charset="0"/>
              </a:rPr>
              <a:t>  безопасных маршрутов для детей.</a:t>
            </a:r>
          </a:p>
          <a:p>
            <a:pPr algn="ctr"/>
            <a:endParaRPr lang="ru-RU" sz="600" b="1">
              <a:latin typeface="Calibri" pitchFamily="34" charset="0"/>
            </a:endParaRPr>
          </a:p>
          <a:p>
            <a:pPr algn="ctr"/>
            <a:r>
              <a:rPr lang="ru-RU" sz="700" b="1">
                <a:latin typeface="Calibri" pitchFamily="34" charset="0"/>
              </a:rPr>
              <a:t> </a:t>
            </a:r>
          </a:p>
          <a:p>
            <a:pPr algn="ctr"/>
            <a:r>
              <a:rPr lang="ru-RU" sz="3300" b="1">
                <a:latin typeface="Calibri" pitchFamily="34" charset="0"/>
              </a:rPr>
              <a:t>И пусть предстоящая Универсиада будет не только зрелищной, но и  безопасной  для нас и наших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500188"/>
            <a:ext cx="6800850" cy="49291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</a:rPr>
              <a:t>Макарова Галина Александровна, МАДОУ №231 Московского района города Казани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</a:rPr>
              <a:t>Сидорова Валентина Юрьевна, МАДОУ №231 Московского района города Казани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800" b="1" dirty="0" err="1" smtClean="0">
                <a:latin typeface="Times New Roman" pitchFamily="18" charset="0"/>
              </a:rPr>
              <a:t>Трепова</a:t>
            </a:r>
            <a:r>
              <a:rPr lang="ru-RU" sz="2800" b="1" dirty="0" smtClean="0">
                <a:latin typeface="Times New Roman" pitchFamily="18" charset="0"/>
              </a:rPr>
              <a:t> Любовь Алексеевна , МАДОУ №231 Московского района города Казани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800" b="1" dirty="0" err="1" smtClean="0">
                <a:latin typeface="Times New Roman" pitchFamily="18" charset="0"/>
              </a:rPr>
              <a:t>Абдулхаева</a:t>
            </a:r>
            <a:r>
              <a:rPr lang="ru-RU" sz="2800" b="1" dirty="0" smtClean="0">
                <a:latin typeface="Times New Roman" pitchFamily="18" charset="0"/>
              </a:rPr>
              <a:t> Светлана Ильинична, МАДОУ №86Ново-Савиновского района города Казани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</a:rPr>
              <a:t>Захарова Надежда Анатольевна, МАДОУ №86 Ново-Савиновского района города Казани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172" y="428604"/>
            <a:ext cx="8200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Творческая группа 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Юни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8686800" cy="53403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Это Юни, котенок крылатого снежного барса.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Крылатый снежный барс является национальным символом республики Татарстан.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В стилизованном виде это существо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изображено на гербе Татарстана.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0475" y="0"/>
            <a:ext cx="919447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Талисман Универсиады 2013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5001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u="sng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: определение безопасного маршрута от детского сада до объектов Универсиады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357313"/>
            <a:ext cx="7143750" cy="5500687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у воспитанников устойчивых навыков безопасного поведения на дороге;</a:t>
            </a: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Организовать исследовательскую деятельность по изучению дорожно-транспортных ситуаций;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Разнообразить формы работы с родителями, повышающие их личную ответственность за безопасность детей;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Повысить профессиональную компетентность педагогов во внедрении новых форм обучения воспитанников.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4" grpId="1" animBg="1"/>
      <p:bldP spid="5427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214438"/>
            <a:ext cx="6858000" cy="5643562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Созданы условия для формирования навыков безопасного поведения дошкольников на дороге;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-Повышена личная ответственность родителей  за безопасность детей;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-Повышена профессиональная компетентность педагогов;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-Организована исследовательская деятельность по изучению ПДД.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431475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ОЖИДАЕМЫЕ РЕЗУЛЬТАТЫ: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400" decel="100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400" decel="100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857250"/>
            <a:ext cx="91440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1. Отсутствие  несчастных случаев  с  воспитанниками </a:t>
            </a:r>
          </a:p>
          <a:p>
            <a:pPr>
              <a:lnSpc>
                <a:spcPct val="150000"/>
              </a:lnSpc>
            </a:pPr>
            <a:endParaRPr lang="ru-RU" sz="5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	2. Выпускник  (на 100%): знает правила пешехода, хорошо ориентируется в     	сигналах светофора, умеет правильно оценить обстановку на дороге,  	знает 	правила перехода через проезжую часть дороги, вступает в ролевое 	взаимодействие  со сверстниками,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проявляет самостоятельность, 	ответственность при возникновении опасных  ситуаций, может 	самостоятельно найти дорогу домой, в детский сад, ориентируется в 	микрорайоне, имеет навыки поведения в общественном и личном 	транспорте,</a:t>
            </a:r>
          </a:p>
          <a:p>
            <a:pPr>
              <a:lnSpc>
                <a:spcPct val="150000"/>
              </a:lnSpc>
            </a:pPr>
            <a:endParaRPr lang="ru-RU" sz="5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3.Педагог компетентен в вопросах  формирования устойчивых навыков безопасного поведения воспитанников на улице, дороге,</a:t>
            </a:r>
          </a:p>
          <a:p>
            <a:pPr>
              <a:lnSpc>
                <a:spcPct val="150000"/>
              </a:lnSpc>
            </a:pPr>
            <a:endParaRPr lang="ru-RU" sz="5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	4.Увеличение  числа  активных  родителей,  являющихся  примером  		для своих  детей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748" y="0"/>
            <a:ext cx="89322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24D65B"/>
                </a:solidFill>
                <a:latin typeface="+mn-lt"/>
              </a:rPr>
              <a:t>Социальный</a:t>
            </a:r>
            <a:r>
              <a:rPr lang="ru-RU" sz="5400" b="1" dirty="0">
                <a:ln/>
                <a:solidFill>
                  <a:srgbClr val="24D65B"/>
                </a:solidFill>
                <a:latin typeface="+mn-lt"/>
              </a:rPr>
              <a:t> 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24D65B"/>
                </a:solidFill>
                <a:latin typeface="+mn-lt"/>
              </a:rPr>
              <a:t>эффект проекта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24D65B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642918"/>
            <a:ext cx="3000396" cy="2571768"/>
            <a:chOff x="500034" y="1357298"/>
            <a:chExt cx="3000396" cy="2571768"/>
          </a:xfrm>
          <a:solidFill>
            <a:srgbClr val="FF0000"/>
          </a:solidFill>
        </p:grpSpPr>
        <p:sp>
          <p:nvSpPr>
            <p:cNvPr id="16" name="Овал 15"/>
            <p:cNvSpPr/>
            <p:nvPr/>
          </p:nvSpPr>
          <p:spPr>
            <a:xfrm>
              <a:off x="500034" y="1357298"/>
              <a:ext cx="3000396" cy="25717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472" y="2285992"/>
              <a:ext cx="2857520" cy="76944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atin typeface="+mn-lt"/>
                </a:rPr>
                <a:t>ПЕДАГОГИ</a:t>
              </a:r>
              <a:endParaRPr lang="ru-RU" sz="4400" b="1" dirty="0">
                <a:latin typeface="+mn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57488" y="2500306"/>
            <a:ext cx="3000396" cy="2571768"/>
            <a:chOff x="500034" y="1357298"/>
            <a:chExt cx="3000396" cy="2571768"/>
          </a:xfrm>
          <a:solidFill>
            <a:srgbClr val="FFFF00"/>
          </a:solidFill>
        </p:grpSpPr>
        <p:sp>
          <p:nvSpPr>
            <p:cNvPr id="20" name="Овал 19"/>
            <p:cNvSpPr/>
            <p:nvPr/>
          </p:nvSpPr>
          <p:spPr>
            <a:xfrm>
              <a:off x="500034" y="1357298"/>
              <a:ext cx="3000396" cy="25717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8662" y="2071678"/>
              <a:ext cx="2143140" cy="11079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latin typeface="+mn-lt"/>
                </a:rPr>
                <a:t>ДЕТИ</a:t>
              </a:r>
              <a:endParaRPr lang="ru-RU" sz="6600" b="1" dirty="0">
                <a:latin typeface="+mn-lt"/>
              </a:endParaRP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857875" y="4071938"/>
            <a:ext cx="3143250" cy="2571750"/>
            <a:chOff x="500034" y="1357298"/>
            <a:chExt cx="3143272" cy="2571768"/>
          </a:xfrm>
        </p:grpSpPr>
        <p:sp>
          <p:nvSpPr>
            <p:cNvPr id="24" name="Овал 23"/>
            <p:cNvSpPr/>
            <p:nvPr/>
          </p:nvSpPr>
          <p:spPr>
            <a:xfrm>
              <a:off x="500034" y="1357298"/>
              <a:ext cx="3000396" cy="2571768"/>
            </a:xfrm>
            <a:prstGeom prst="ellipse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11" name="TextBox 24"/>
            <p:cNvSpPr txBox="1">
              <a:spLocks noChangeArrowheads="1"/>
            </p:cNvSpPr>
            <p:nvPr/>
          </p:nvSpPr>
          <p:spPr bwMode="auto">
            <a:xfrm>
              <a:off x="500034" y="2214554"/>
              <a:ext cx="31432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>
                  <a:latin typeface="Calibri" pitchFamily="34" charset="0"/>
                </a:rPr>
                <a:t>РОДИТЕЛИ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857588" y="642918"/>
            <a:ext cx="5286412" cy="1428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Ключевые направления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при реализации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«По дороге к Универсиаде»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500" y="2214563"/>
            <a:ext cx="5929313" cy="2000250"/>
          </a:xfrm>
          <a:solidFill>
            <a:srgbClr val="FF0000">
              <a:alpha val="21960"/>
            </a:srgb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1. Работа с педагогами: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профессиональную компетентность педагогов  во  внедрении новых  ситуационных форм  обучения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воспитанников.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8625" y="5500688"/>
            <a:ext cx="3789363" cy="83026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«Школа юного пешехода»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357813" y="357188"/>
            <a:ext cx="3316287" cy="4619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715125" y="1285875"/>
            <a:ext cx="2214563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85750" y="428625"/>
            <a:ext cx="4357688" cy="120015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Разработать игры и задания для воспитанников и родителей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724400" y="4852988"/>
            <a:ext cx="4038600" cy="15684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Методические рекомендации по обучению детей дошкольного возраста ПДД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57188" y="4429125"/>
            <a:ext cx="1947862" cy="4619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Мониторинг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425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Проблема проекта: определение безопасного маршрута от детского сада до объектов Универсиады.</vt:lpstr>
      <vt:lpstr>Слайд 6</vt:lpstr>
      <vt:lpstr>Слайд 7</vt:lpstr>
      <vt:lpstr>Слайд 8</vt:lpstr>
      <vt:lpstr>Слайд 9</vt:lpstr>
      <vt:lpstr>2. Работа с воспитанниками:  Создать  условия  для формирования  у воспитанников  устойчивых навыков  безопасного поведения  на  дороге. </vt:lpstr>
      <vt:lpstr>3. Работа с родителями: Разнообразить формы работы с родителями, повышающие их личную ответственность за безопасность своих детей. </vt:lpstr>
      <vt:lpstr>Слайд 12</vt:lpstr>
      <vt:lpstr>Слайд 13</vt:lpstr>
      <vt:lpstr>Слайд 14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Имя</dc:creator>
  <cp:lastModifiedBy>Usr</cp:lastModifiedBy>
  <cp:revision>31</cp:revision>
  <dcterms:created xsi:type="dcterms:W3CDTF">2012-06-06T17:09:08Z</dcterms:created>
  <dcterms:modified xsi:type="dcterms:W3CDTF">2012-06-07T16:46:12Z</dcterms:modified>
</cp:coreProperties>
</file>